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65" r:id="rId5"/>
    <p:sldId id="266" r:id="rId6"/>
    <p:sldId id="268" r:id="rId7"/>
    <p:sldId id="269" r:id="rId8"/>
    <p:sldId id="270" r:id="rId9"/>
    <p:sldId id="272"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p:restoredTop sz="94663"/>
  </p:normalViewPr>
  <p:slideViewPr>
    <p:cSldViewPr snapToGrid="0" snapToObjects="1">
      <p:cViewPr>
        <p:scale>
          <a:sx n="118" d="100"/>
          <a:sy n="118" d="100"/>
        </p:scale>
        <p:origin x="4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82FD-C4F6-5846-8E78-4890E5FD51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EB4A60C-04A1-D948-AF26-AA6DC5356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C2285B-DD3A-0448-87BE-B9DB70AB983B}"/>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5" name="Footer Placeholder 4">
            <a:extLst>
              <a:ext uri="{FF2B5EF4-FFF2-40B4-BE49-F238E27FC236}">
                <a16:creationId xmlns:a16="http://schemas.microsoft.com/office/drawing/2014/main" id="{C639029A-130A-4345-A010-A06153933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464D2-75B8-6844-98EA-609122BD454F}"/>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95584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C9C7-E829-9844-A186-F2886765113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F7F875-2ACD-F74F-9318-5180263874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60AAB8-B31E-A345-A098-1C36292B0C05}"/>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5" name="Footer Placeholder 4">
            <a:extLst>
              <a:ext uri="{FF2B5EF4-FFF2-40B4-BE49-F238E27FC236}">
                <a16:creationId xmlns:a16="http://schemas.microsoft.com/office/drawing/2014/main" id="{12EF7154-95C9-D641-B0FC-94B272D3F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13F0F-2C4A-514A-8AD0-CEA6494CD248}"/>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2540416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EF30A-D965-F74F-9F45-41028C75C14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3B50AE-1D80-7349-9039-8F4EAD308E5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FCA1B9-E525-6340-BB85-21345FB7B3D8}"/>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5" name="Footer Placeholder 4">
            <a:extLst>
              <a:ext uri="{FF2B5EF4-FFF2-40B4-BE49-F238E27FC236}">
                <a16:creationId xmlns:a16="http://schemas.microsoft.com/office/drawing/2014/main" id="{EA3689C8-7792-6A48-9062-C0C112008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E4AF3-C8AD-4849-8505-770CEB09FB53}"/>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230083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9C3C-7C91-9547-8198-684E652D25A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8EA751-F2ED-204D-B146-4395782C3C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2B58DB-C7AD-E04A-9EF2-4C61E2F79E6B}"/>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5" name="Footer Placeholder 4">
            <a:extLst>
              <a:ext uri="{FF2B5EF4-FFF2-40B4-BE49-F238E27FC236}">
                <a16:creationId xmlns:a16="http://schemas.microsoft.com/office/drawing/2014/main" id="{C339B0C5-C680-E445-943C-055F21E5A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E8A84-531F-3042-AF17-F753A38EB050}"/>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423751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A37C4-074E-D943-B2B1-350F5FB2DC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E2D6AFD-480F-E74E-B622-1ACB492F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FA2D90-45E5-6A4C-A0EC-A1306F62C19D}"/>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5" name="Footer Placeholder 4">
            <a:extLst>
              <a:ext uri="{FF2B5EF4-FFF2-40B4-BE49-F238E27FC236}">
                <a16:creationId xmlns:a16="http://schemas.microsoft.com/office/drawing/2014/main" id="{6AC786EF-D7AF-F945-98B3-49190B034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6ABF1-F5F1-0F4D-B924-A5DFF05E70DE}"/>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251840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56D-44AC-6240-B1FD-76E063C51D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D97982E-A0A9-104A-BFBC-1096864B51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6BC4835-AC40-5A48-8557-EB028566FD0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901D29E-C865-BE47-9ADB-E9F2681AE6B4}"/>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6" name="Footer Placeholder 5">
            <a:extLst>
              <a:ext uri="{FF2B5EF4-FFF2-40B4-BE49-F238E27FC236}">
                <a16:creationId xmlns:a16="http://schemas.microsoft.com/office/drawing/2014/main" id="{91369FAC-8516-ED40-BB45-DA6797BBA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0CBEB-F044-3941-A202-E3AE0F38518A}"/>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384038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4BDE-004E-8640-8346-2DF74BC95A2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37BE43-2443-2649-BB0F-8AF66D2A0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5EDFD73-2352-9B49-8388-A9CBC5D04F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9C6AC9-1425-7A43-A1A2-FDADB6CFC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61DBC6E-90B3-7646-A3FB-8C8930756C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E15901F-8AEA-344C-BA1A-0E91F1653A6D}"/>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8" name="Footer Placeholder 7">
            <a:extLst>
              <a:ext uri="{FF2B5EF4-FFF2-40B4-BE49-F238E27FC236}">
                <a16:creationId xmlns:a16="http://schemas.microsoft.com/office/drawing/2014/main" id="{5FE87A32-4D88-3A4D-8A82-3D42BEE29D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DA65E7-C952-4041-894B-7B0503EA9AED}"/>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234307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8A42-77CE-3E4A-B780-986B9E9079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F8AE5E7-A7C8-9D4B-A1AB-B12AC8CF4079}"/>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4" name="Footer Placeholder 3">
            <a:extLst>
              <a:ext uri="{FF2B5EF4-FFF2-40B4-BE49-F238E27FC236}">
                <a16:creationId xmlns:a16="http://schemas.microsoft.com/office/drawing/2014/main" id="{EF04ACAC-6540-904F-AC81-4BA5116038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CA72A3-243F-2A4B-8E97-F21F7CC8A12D}"/>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261528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2EBA2-C735-D748-90AD-D6B60AA18E2F}"/>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3" name="Footer Placeholder 2">
            <a:extLst>
              <a:ext uri="{FF2B5EF4-FFF2-40B4-BE49-F238E27FC236}">
                <a16:creationId xmlns:a16="http://schemas.microsoft.com/office/drawing/2014/main" id="{BF6E8DF9-D356-D54F-AF4F-7ECB7B63A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34A085-23FF-EB4E-98D7-B5133DDAD922}"/>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20763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0C21-2AC3-4643-AC8D-6F37FC5D37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BE8B8CA-191A-234C-BC63-7B7825CA7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C8963A-AAF6-7E41-B3A1-B429676B5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C20AE1-53B2-394F-AF56-BD6C85B792D1}"/>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6" name="Footer Placeholder 5">
            <a:extLst>
              <a:ext uri="{FF2B5EF4-FFF2-40B4-BE49-F238E27FC236}">
                <a16:creationId xmlns:a16="http://schemas.microsoft.com/office/drawing/2014/main" id="{D3F13031-194A-0F45-BCFC-B352E179B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FB2AF-4E8C-F440-A317-7B43550AE3A8}"/>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1066934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5D80-D0B7-3C4D-8E3F-B5455205C4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0544B20-5AB2-B447-887B-BC3959A14B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BD45C-8921-CE48-93A5-2F2D8B4B9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897876-9523-8B47-A48E-30E5341C9B7C}"/>
              </a:ext>
            </a:extLst>
          </p:cNvPr>
          <p:cNvSpPr>
            <a:spLocks noGrp="1"/>
          </p:cNvSpPr>
          <p:nvPr>
            <p:ph type="dt" sz="half" idx="10"/>
          </p:nvPr>
        </p:nvSpPr>
        <p:spPr/>
        <p:txBody>
          <a:bodyPr/>
          <a:lstStyle/>
          <a:p>
            <a:fld id="{7FC21616-76D6-154E-9710-D68CD81E259D}" type="datetimeFigureOut">
              <a:rPr lang="en-US" smtClean="0"/>
              <a:t>4/19/20</a:t>
            </a:fld>
            <a:endParaRPr lang="en-US"/>
          </a:p>
        </p:txBody>
      </p:sp>
      <p:sp>
        <p:nvSpPr>
          <p:cNvPr id="6" name="Footer Placeholder 5">
            <a:extLst>
              <a:ext uri="{FF2B5EF4-FFF2-40B4-BE49-F238E27FC236}">
                <a16:creationId xmlns:a16="http://schemas.microsoft.com/office/drawing/2014/main" id="{99E77BA0-DB9E-4746-814F-47584B972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C85C91-3F86-4541-B780-1A3BF1D270D7}"/>
              </a:ext>
            </a:extLst>
          </p:cNvPr>
          <p:cNvSpPr>
            <a:spLocks noGrp="1"/>
          </p:cNvSpPr>
          <p:nvPr>
            <p:ph type="sldNum" sz="quarter" idx="12"/>
          </p:nvPr>
        </p:nvSpPr>
        <p:spPr/>
        <p:txBody>
          <a:bodyPr/>
          <a:lstStyle/>
          <a:p>
            <a:fld id="{A1C139A0-A368-044F-8389-7BA3BA55792C}" type="slidenum">
              <a:rPr lang="en-US" smtClean="0"/>
              <a:t>‹#›</a:t>
            </a:fld>
            <a:endParaRPr lang="en-US"/>
          </a:p>
        </p:txBody>
      </p:sp>
    </p:spTree>
    <p:extLst>
      <p:ext uri="{BB962C8B-B14F-4D97-AF65-F5344CB8AC3E}">
        <p14:creationId xmlns:p14="http://schemas.microsoft.com/office/powerpoint/2010/main" val="614668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EF7D38-B1FF-0142-9416-0F6B3EBE84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71C812-D4B9-E141-B2FB-6FB042D11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40EC6F-1CBC-7343-96AF-AB855F9C12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21616-76D6-154E-9710-D68CD81E259D}" type="datetimeFigureOut">
              <a:rPr lang="en-US" smtClean="0"/>
              <a:t>4/19/20</a:t>
            </a:fld>
            <a:endParaRPr lang="en-US"/>
          </a:p>
        </p:txBody>
      </p:sp>
      <p:sp>
        <p:nvSpPr>
          <p:cNvPr id="5" name="Footer Placeholder 4">
            <a:extLst>
              <a:ext uri="{FF2B5EF4-FFF2-40B4-BE49-F238E27FC236}">
                <a16:creationId xmlns:a16="http://schemas.microsoft.com/office/drawing/2014/main" id="{1BCEAC59-F95B-0148-BFBD-1595CBF2C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CDE2CF-7CCD-3644-B571-39B6F3C80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C139A0-A368-044F-8389-7BA3BA55792C}" type="slidenum">
              <a:rPr lang="en-US" smtClean="0"/>
              <a:t>‹#›</a:t>
            </a:fld>
            <a:endParaRPr lang="en-US"/>
          </a:p>
        </p:txBody>
      </p:sp>
    </p:spTree>
    <p:extLst>
      <p:ext uri="{BB962C8B-B14F-4D97-AF65-F5344CB8AC3E}">
        <p14:creationId xmlns:p14="http://schemas.microsoft.com/office/powerpoint/2010/main" val="475098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4F63-2D0E-5A43-B58B-9D2B8FC49F39}"/>
              </a:ext>
            </a:extLst>
          </p:cNvPr>
          <p:cNvSpPr>
            <a:spLocks noGrp="1"/>
          </p:cNvSpPr>
          <p:nvPr>
            <p:ph type="ctrTitle"/>
          </p:nvPr>
        </p:nvSpPr>
        <p:spPr/>
        <p:txBody>
          <a:bodyPr>
            <a:normAutofit/>
          </a:bodyPr>
          <a:lstStyle/>
          <a:p>
            <a:r>
              <a:rPr lang="en-AU" sz="4800" dirty="0"/>
              <a:t>Coursera Capstone - A Comparison of a Suburb’s Median House Price in Four Major Australian Cities</a:t>
            </a:r>
            <a:endParaRPr lang="en-US" sz="4800" dirty="0"/>
          </a:p>
        </p:txBody>
      </p:sp>
      <p:sp>
        <p:nvSpPr>
          <p:cNvPr id="3" name="Subtitle 2">
            <a:extLst>
              <a:ext uri="{FF2B5EF4-FFF2-40B4-BE49-F238E27FC236}">
                <a16:creationId xmlns:a16="http://schemas.microsoft.com/office/drawing/2014/main" id="{5C83AAAB-F62C-3E4C-8252-9EF94763C91C}"/>
              </a:ext>
            </a:extLst>
          </p:cNvPr>
          <p:cNvSpPr>
            <a:spLocks noGrp="1"/>
          </p:cNvSpPr>
          <p:nvPr>
            <p:ph type="subTitle" idx="1"/>
          </p:nvPr>
        </p:nvSpPr>
        <p:spPr/>
        <p:txBody>
          <a:bodyPr/>
          <a:lstStyle/>
          <a:p>
            <a:r>
              <a:rPr lang="en-US" dirty="0"/>
              <a:t>Stephen Moore</a:t>
            </a:r>
          </a:p>
        </p:txBody>
      </p:sp>
    </p:spTree>
    <p:extLst>
      <p:ext uri="{BB962C8B-B14F-4D97-AF65-F5344CB8AC3E}">
        <p14:creationId xmlns:p14="http://schemas.microsoft.com/office/powerpoint/2010/main" val="329173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D8EC6-2FAE-224B-9DE9-BF7DEF2E92DD}"/>
              </a:ext>
            </a:extLst>
          </p:cNvPr>
          <p:cNvSpPr>
            <a:spLocks noGrp="1"/>
          </p:cNvSpPr>
          <p:nvPr>
            <p:ph type="title"/>
          </p:nvPr>
        </p:nvSpPr>
        <p:spPr>
          <a:xfrm>
            <a:off x="631371" y="0"/>
            <a:ext cx="10515600" cy="1325563"/>
          </a:xfrm>
        </p:spPr>
        <p:txBody>
          <a:bodyPr/>
          <a:lstStyle/>
          <a:p>
            <a:r>
              <a:rPr lang="en-US" dirty="0"/>
              <a:t>Conclusion</a:t>
            </a:r>
          </a:p>
        </p:txBody>
      </p:sp>
      <p:sp>
        <p:nvSpPr>
          <p:cNvPr id="3" name="Content Placeholder 2">
            <a:extLst>
              <a:ext uri="{FF2B5EF4-FFF2-40B4-BE49-F238E27FC236}">
                <a16:creationId xmlns:a16="http://schemas.microsoft.com/office/drawing/2014/main" id="{676B5EA2-7D5A-8B49-B587-FF6412492514}"/>
              </a:ext>
            </a:extLst>
          </p:cNvPr>
          <p:cNvSpPr>
            <a:spLocks noGrp="1"/>
          </p:cNvSpPr>
          <p:nvPr>
            <p:ph idx="1"/>
          </p:nvPr>
        </p:nvSpPr>
        <p:spPr>
          <a:xfrm>
            <a:off x="838200" y="1325563"/>
            <a:ext cx="10515600" cy="4851400"/>
          </a:xfrm>
        </p:spPr>
        <p:txBody>
          <a:bodyPr>
            <a:normAutofit fontScale="92500" lnSpcReduction="10000"/>
          </a:bodyPr>
          <a:lstStyle/>
          <a:p>
            <a:r>
              <a:rPr lang="en-US" sz="2400" dirty="0"/>
              <a:t>Analyzed median house prices in suburbs of 4 major Australian cities.</a:t>
            </a:r>
          </a:p>
          <a:p>
            <a:endParaRPr lang="en-US" sz="2400" dirty="0"/>
          </a:p>
          <a:p>
            <a:r>
              <a:rPr lang="en-US" sz="2400" dirty="0"/>
              <a:t>While Brisbane, Melbourne, and Perth have relatively tight distributions centered around the $0.5-0.8M mark, Sydney has a much broader distribution.</a:t>
            </a:r>
          </a:p>
          <a:p>
            <a:endParaRPr lang="en-US" sz="2400" dirty="0"/>
          </a:p>
          <a:p>
            <a:r>
              <a:rPr lang="en-US" sz="2400" dirty="0"/>
              <a:t>Both the most and least expensive suburbs tend to have similar venues and hence the k-means clustering reveals little in the way of a discernable pattern.</a:t>
            </a:r>
          </a:p>
          <a:p>
            <a:endParaRPr lang="en-US" sz="2400" dirty="0"/>
          </a:p>
          <a:p>
            <a:r>
              <a:rPr lang="en-US" sz="2400" dirty="0"/>
              <a:t>Using distance to CBD and nearby venues are roughly comparable in terms of their power at predicting a suburb’s median house price.</a:t>
            </a:r>
          </a:p>
          <a:p>
            <a:endParaRPr lang="en-US" sz="2400" dirty="0"/>
          </a:p>
          <a:p>
            <a:r>
              <a:rPr lang="en-US" sz="2400" dirty="0"/>
              <a:t>A more detailed study of the nearby venues (e.g. beaches, industrial zones), may help improve this.</a:t>
            </a:r>
          </a:p>
        </p:txBody>
      </p:sp>
    </p:spTree>
    <p:extLst>
      <p:ext uri="{BB962C8B-B14F-4D97-AF65-F5344CB8AC3E}">
        <p14:creationId xmlns:p14="http://schemas.microsoft.com/office/powerpoint/2010/main" val="242464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C567-9EE2-8F49-8BC0-A1654E3B4EDF}"/>
              </a:ext>
            </a:extLst>
          </p:cNvPr>
          <p:cNvSpPr>
            <a:spLocks noGrp="1"/>
          </p:cNvSpPr>
          <p:nvPr>
            <p:ph type="title"/>
          </p:nvPr>
        </p:nvSpPr>
        <p:spPr>
          <a:xfrm>
            <a:off x="642257" y="-12213"/>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BDF81C35-DE27-484E-A69A-D405FBED256B}"/>
              </a:ext>
            </a:extLst>
          </p:cNvPr>
          <p:cNvSpPr>
            <a:spLocks noGrp="1"/>
          </p:cNvSpPr>
          <p:nvPr>
            <p:ph idx="1"/>
          </p:nvPr>
        </p:nvSpPr>
        <p:spPr>
          <a:xfrm>
            <a:off x="1034143" y="1253331"/>
            <a:ext cx="10515600" cy="4351338"/>
          </a:xfrm>
        </p:spPr>
        <p:txBody>
          <a:bodyPr>
            <a:normAutofit/>
          </a:bodyPr>
          <a:lstStyle/>
          <a:p>
            <a:r>
              <a:rPr lang="en-US" sz="2400" dirty="0"/>
              <a:t>The purpose of this assignment was to compare the median house prices of different suburbs in the Australian cities of Brisbane, Melbourne, Sydney, and Perth</a:t>
            </a:r>
          </a:p>
          <a:p>
            <a:r>
              <a:rPr lang="en-US" sz="2400" dirty="0"/>
              <a:t>The main source of data is the Suburb Profile site</a:t>
            </a:r>
          </a:p>
        </p:txBody>
      </p:sp>
      <p:pic>
        <p:nvPicPr>
          <p:cNvPr id="4" name="Content Placeholder 4" descr="A screenshot of a social media post&#10;&#10;Description automatically generated">
            <a:extLst>
              <a:ext uri="{FF2B5EF4-FFF2-40B4-BE49-F238E27FC236}">
                <a16:creationId xmlns:a16="http://schemas.microsoft.com/office/drawing/2014/main" id="{DD0F30E7-5CD1-DA47-B3EA-3CBCC9CBBCFC}"/>
              </a:ext>
            </a:extLst>
          </p:cNvPr>
          <p:cNvPicPr>
            <a:picLocks noChangeAspect="1"/>
          </p:cNvPicPr>
          <p:nvPr/>
        </p:nvPicPr>
        <p:blipFill>
          <a:blip r:embed="rId2"/>
          <a:stretch>
            <a:fillRect/>
          </a:stretch>
        </p:blipFill>
        <p:spPr>
          <a:xfrm>
            <a:off x="1676400" y="2938420"/>
            <a:ext cx="10515600" cy="3995780"/>
          </a:xfrm>
          <a:prstGeom prst="rect">
            <a:avLst/>
          </a:prstGeom>
        </p:spPr>
      </p:pic>
    </p:spTree>
    <p:extLst>
      <p:ext uri="{BB962C8B-B14F-4D97-AF65-F5344CB8AC3E}">
        <p14:creationId xmlns:p14="http://schemas.microsoft.com/office/powerpoint/2010/main" val="1490972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D07F-ADB4-0348-8172-0E23207F4256}"/>
              </a:ext>
            </a:extLst>
          </p:cNvPr>
          <p:cNvSpPr>
            <a:spLocks noGrp="1"/>
          </p:cNvSpPr>
          <p:nvPr>
            <p:ph type="title"/>
          </p:nvPr>
        </p:nvSpPr>
        <p:spPr>
          <a:xfrm>
            <a:off x="653143" y="7369"/>
            <a:ext cx="10515600" cy="1325563"/>
          </a:xfrm>
        </p:spPr>
        <p:txBody>
          <a:bodyPr/>
          <a:lstStyle/>
          <a:p>
            <a:r>
              <a:rPr lang="en-US" dirty="0"/>
              <a:t>Methodology</a:t>
            </a:r>
          </a:p>
        </p:txBody>
      </p:sp>
      <p:sp>
        <p:nvSpPr>
          <p:cNvPr id="3" name="Content Placeholder 2">
            <a:extLst>
              <a:ext uri="{FF2B5EF4-FFF2-40B4-BE49-F238E27FC236}">
                <a16:creationId xmlns:a16="http://schemas.microsoft.com/office/drawing/2014/main" id="{1BDF01C5-76E8-EA4A-B27F-D791E8C26906}"/>
              </a:ext>
            </a:extLst>
          </p:cNvPr>
          <p:cNvSpPr>
            <a:spLocks noGrp="1"/>
          </p:cNvSpPr>
          <p:nvPr>
            <p:ph idx="1"/>
          </p:nvPr>
        </p:nvSpPr>
        <p:spPr/>
        <p:txBody>
          <a:bodyPr>
            <a:normAutofit fontScale="92500" lnSpcReduction="10000"/>
          </a:bodyPr>
          <a:lstStyle/>
          <a:p>
            <a:r>
              <a:rPr lang="en-US" dirty="0"/>
              <a:t>Beautiful Soup to scrape the websites and compile a data frame of suburbs and prices for each city</a:t>
            </a:r>
          </a:p>
          <a:p>
            <a:r>
              <a:rPr lang="en-US" dirty="0" err="1"/>
              <a:t>Nominatum</a:t>
            </a:r>
            <a:r>
              <a:rPr lang="en-US" dirty="0"/>
              <a:t> to find the geographic coordinates of each suburb, the CBD, and then the distance to the CBD of each suburb.</a:t>
            </a:r>
          </a:p>
          <a:p>
            <a:r>
              <a:rPr lang="en-US" dirty="0"/>
              <a:t>Foursquare to get the categories of venues nearby each suburb</a:t>
            </a:r>
          </a:p>
          <a:p>
            <a:r>
              <a:rPr lang="en-US" dirty="0"/>
              <a:t>Folium to visualize cities with markers </a:t>
            </a:r>
            <a:r>
              <a:rPr lang="en-US" dirty="0" err="1"/>
              <a:t>colouring</a:t>
            </a:r>
            <a:r>
              <a:rPr lang="en-US" dirty="0"/>
              <a:t> the suburbs by binned price, distance to CBD, and k-means derived clusters</a:t>
            </a:r>
          </a:p>
          <a:p>
            <a:r>
              <a:rPr lang="en-US" dirty="0"/>
              <a:t>Second order polynomial regression as a predictor of suburb price by distance to CBD</a:t>
            </a:r>
          </a:p>
          <a:p>
            <a:r>
              <a:rPr lang="en-US" dirty="0"/>
              <a:t>Support vector regression as a predictor of suburb price by categories of nearby venues</a:t>
            </a:r>
          </a:p>
        </p:txBody>
      </p:sp>
    </p:spTree>
    <p:extLst>
      <p:ext uri="{BB962C8B-B14F-4D97-AF65-F5344CB8AC3E}">
        <p14:creationId xmlns:p14="http://schemas.microsoft.com/office/powerpoint/2010/main" val="241961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a map&#10;&#10;Description automatically generated">
            <a:extLst>
              <a:ext uri="{FF2B5EF4-FFF2-40B4-BE49-F238E27FC236}">
                <a16:creationId xmlns:a16="http://schemas.microsoft.com/office/drawing/2014/main" id="{05E0EB2E-8F15-5340-AD15-4DD89BBC11D5}"/>
              </a:ext>
            </a:extLst>
          </p:cNvPr>
          <p:cNvPicPr>
            <a:picLocks noChangeAspect="1"/>
          </p:cNvPicPr>
          <p:nvPr/>
        </p:nvPicPr>
        <p:blipFill>
          <a:blip r:embed="rId2"/>
          <a:stretch>
            <a:fillRect/>
          </a:stretch>
        </p:blipFill>
        <p:spPr>
          <a:xfrm>
            <a:off x="5954482" y="2500541"/>
            <a:ext cx="6216197" cy="4351338"/>
          </a:xfrm>
          <a:prstGeom prst="rect">
            <a:avLst/>
          </a:prstGeom>
        </p:spPr>
      </p:pic>
      <p:sp>
        <p:nvSpPr>
          <p:cNvPr id="2" name="Title 1">
            <a:extLst>
              <a:ext uri="{FF2B5EF4-FFF2-40B4-BE49-F238E27FC236}">
                <a16:creationId xmlns:a16="http://schemas.microsoft.com/office/drawing/2014/main" id="{055D75B0-6D55-7940-B0E5-2E4A1F48A2E5}"/>
              </a:ext>
            </a:extLst>
          </p:cNvPr>
          <p:cNvSpPr>
            <a:spLocks noGrp="1"/>
          </p:cNvSpPr>
          <p:nvPr>
            <p:ph type="title"/>
          </p:nvPr>
        </p:nvSpPr>
        <p:spPr>
          <a:xfrm>
            <a:off x="631372" y="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0896223-18C5-324E-B9AA-16B9A61D333C}"/>
              </a:ext>
            </a:extLst>
          </p:cNvPr>
          <p:cNvSpPr>
            <a:spLocks noGrp="1"/>
          </p:cNvSpPr>
          <p:nvPr>
            <p:ph idx="1"/>
          </p:nvPr>
        </p:nvSpPr>
        <p:spPr>
          <a:xfrm>
            <a:off x="631372" y="1825625"/>
            <a:ext cx="5714999" cy="4351338"/>
          </a:xfrm>
        </p:spPr>
        <p:txBody>
          <a:bodyPr/>
          <a:lstStyle/>
          <a:p>
            <a:r>
              <a:rPr lang="en-US" dirty="0"/>
              <a:t>Brisbane, Melbourne, and Perth have relatively tight distributions of suburb prices centered around the $0.5-0.8M mark</a:t>
            </a:r>
          </a:p>
          <a:p>
            <a:endParaRPr lang="en-US" dirty="0"/>
          </a:p>
          <a:p>
            <a:r>
              <a:rPr lang="en-US" dirty="0"/>
              <a:t>Sydney has a much broader distribution of prices, going right up to the $23M mark (not shown in figure)</a:t>
            </a:r>
          </a:p>
        </p:txBody>
      </p:sp>
    </p:spTree>
    <p:extLst>
      <p:ext uri="{BB962C8B-B14F-4D97-AF65-F5344CB8AC3E}">
        <p14:creationId xmlns:p14="http://schemas.microsoft.com/office/powerpoint/2010/main" val="400427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75B0-6D55-7940-B0E5-2E4A1F48A2E5}"/>
              </a:ext>
            </a:extLst>
          </p:cNvPr>
          <p:cNvSpPr>
            <a:spLocks noGrp="1"/>
          </p:cNvSpPr>
          <p:nvPr>
            <p:ph type="title"/>
          </p:nvPr>
        </p:nvSpPr>
        <p:spPr>
          <a:xfrm>
            <a:off x="631372" y="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0896223-18C5-324E-B9AA-16B9A61D333C}"/>
              </a:ext>
            </a:extLst>
          </p:cNvPr>
          <p:cNvSpPr>
            <a:spLocks noGrp="1"/>
          </p:cNvSpPr>
          <p:nvPr>
            <p:ph idx="1"/>
          </p:nvPr>
        </p:nvSpPr>
        <p:spPr>
          <a:xfrm>
            <a:off x="838200" y="1111813"/>
            <a:ext cx="10896600" cy="4351338"/>
          </a:xfrm>
        </p:spPr>
        <p:txBody>
          <a:bodyPr/>
          <a:lstStyle/>
          <a:p>
            <a:r>
              <a:rPr lang="en-US" dirty="0"/>
              <a:t>Leaflet Maps of binned suburb prices</a:t>
            </a:r>
          </a:p>
          <a:p>
            <a:r>
              <a:rPr lang="en-US" dirty="0"/>
              <a:t>The most expensive suburbs are located close to the CBD and coastline</a:t>
            </a:r>
          </a:p>
        </p:txBody>
      </p:sp>
      <p:pic>
        <p:nvPicPr>
          <p:cNvPr id="4" name="Content Placeholder 4">
            <a:extLst>
              <a:ext uri="{FF2B5EF4-FFF2-40B4-BE49-F238E27FC236}">
                <a16:creationId xmlns:a16="http://schemas.microsoft.com/office/drawing/2014/main" id="{440E236B-7942-494A-B71D-0B7C0F99502A}"/>
              </a:ext>
            </a:extLst>
          </p:cNvPr>
          <p:cNvPicPr>
            <a:picLocks noChangeAspect="1"/>
          </p:cNvPicPr>
          <p:nvPr/>
        </p:nvPicPr>
        <p:blipFill>
          <a:blip r:embed="rId2"/>
          <a:stretch>
            <a:fillRect/>
          </a:stretch>
        </p:blipFill>
        <p:spPr>
          <a:xfrm>
            <a:off x="4851400" y="2402497"/>
            <a:ext cx="3556000" cy="2120265"/>
          </a:xfrm>
          <a:prstGeom prst="rect">
            <a:avLst/>
          </a:prstGeom>
        </p:spPr>
      </p:pic>
      <p:pic>
        <p:nvPicPr>
          <p:cNvPr id="5" name="Picture 4">
            <a:extLst>
              <a:ext uri="{FF2B5EF4-FFF2-40B4-BE49-F238E27FC236}">
                <a16:creationId xmlns:a16="http://schemas.microsoft.com/office/drawing/2014/main" id="{B2048E3A-E995-A842-9084-0046E5061229}"/>
              </a:ext>
            </a:extLst>
          </p:cNvPr>
          <p:cNvPicPr>
            <a:picLocks noChangeAspect="1"/>
          </p:cNvPicPr>
          <p:nvPr/>
        </p:nvPicPr>
        <p:blipFill>
          <a:blip r:embed="rId3"/>
          <a:stretch>
            <a:fillRect/>
          </a:stretch>
        </p:blipFill>
        <p:spPr>
          <a:xfrm>
            <a:off x="8429172" y="2402497"/>
            <a:ext cx="3556000" cy="2120265"/>
          </a:xfrm>
          <a:prstGeom prst="rect">
            <a:avLst/>
          </a:prstGeom>
        </p:spPr>
      </p:pic>
      <p:pic>
        <p:nvPicPr>
          <p:cNvPr id="6" name="Picture 5">
            <a:extLst>
              <a:ext uri="{FF2B5EF4-FFF2-40B4-BE49-F238E27FC236}">
                <a16:creationId xmlns:a16="http://schemas.microsoft.com/office/drawing/2014/main" id="{59D18954-DE6E-054E-A6B3-3F34F73E9FEA}"/>
              </a:ext>
            </a:extLst>
          </p:cNvPr>
          <p:cNvPicPr>
            <a:picLocks noChangeAspect="1"/>
          </p:cNvPicPr>
          <p:nvPr/>
        </p:nvPicPr>
        <p:blipFill>
          <a:blip r:embed="rId4"/>
          <a:stretch>
            <a:fillRect/>
          </a:stretch>
        </p:blipFill>
        <p:spPr>
          <a:xfrm>
            <a:off x="8429172" y="4544534"/>
            <a:ext cx="3556000" cy="2120265"/>
          </a:xfrm>
          <a:prstGeom prst="rect">
            <a:avLst/>
          </a:prstGeom>
        </p:spPr>
      </p:pic>
      <p:pic>
        <p:nvPicPr>
          <p:cNvPr id="7" name="Picture 6">
            <a:extLst>
              <a:ext uri="{FF2B5EF4-FFF2-40B4-BE49-F238E27FC236}">
                <a16:creationId xmlns:a16="http://schemas.microsoft.com/office/drawing/2014/main" id="{8319F50D-1729-8B40-B7E7-ECEF15005BA7}"/>
              </a:ext>
            </a:extLst>
          </p:cNvPr>
          <p:cNvPicPr>
            <a:picLocks noChangeAspect="1"/>
          </p:cNvPicPr>
          <p:nvPr/>
        </p:nvPicPr>
        <p:blipFill>
          <a:blip r:embed="rId5"/>
          <a:stretch>
            <a:fillRect/>
          </a:stretch>
        </p:blipFill>
        <p:spPr>
          <a:xfrm>
            <a:off x="4851400" y="4544533"/>
            <a:ext cx="3556000" cy="2120265"/>
          </a:xfrm>
          <a:prstGeom prst="rect">
            <a:avLst/>
          </a:prstGeom>
        </p:spPr>
      </p:pic>
    </p:spTree>
    <p:extLst>
      <p:ext uri="{BB962C8B-B14F-4D97-AF65-F5344CB8AC3E}">
        <p14:creationId xmlns:p14="http://schemas.microsoft.com/office/powerpoint/2010/main" val="107862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75B0-6D55-7940-B0E5-2E4A1F48A2E5}"/>
              </a:ext>
            </a:extLst>
          </p:cNvPr>
          <p:cNvSpPr>
            <a:spLocks noGrp="1"/>
          </p:cNvSpPr>
          <p:nvPr>
            <p:ph type="title"/>
          </p:nvPr>
        </p:nvSpPr>
        <p:spPr>
          <a:xfrm>
            <a:off x="631372" y="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0896223-18C5-324E-B9AA-16B9A61D333C}"/>
              </a:ext>
            </a:extLst>
          </p:cNvPr>
          <p:cNvSpPr>
            <a:spLocks noGrp="1"/>
          </p:cNvSpPr>
          <p:nvPr>
            <p:ph idx="1"/>
          </p:nvPr>
        </p:nvSpPr>
        <p:spPr>
          <a:xfrm>
            <a:off x="838200" y="1325563"/>
            <a:ext cx="10515600" cy="4851400"/>
          </a:xfrm>
        </p:spPr>
        <p:txBody>
          <a:bodyPr/>
          <a:lstStyle/>
          <a:p>
            <a:r>
              <a:rPr lang="en-US" dirty="0"/>
              <a:t>The most common venues appear similar for across the most expensive and least expensive suburbs, e.g.</a:t>
            </a:r>
          </a:p>
          <a:p>
            <a:endParaRPr lang="en-US" dirty="0"/>
          </a:p>
          <a:p>
            <a:endParaRPr lang="en-US" dirty="0"/>
          </a:p>
          <a:p>
            <a:endParaRPr lang="en-US" dirty="0"/>
          </a:p>
          <a:p>
            <a:pPr marL="0" indent="0">
              <a:buNone/>
            </a:pPr>
            <a:endParaRPr lang="en-US" dirty="0"/>
          </a:p>
          <a:p>
            <a:r>
              <a:rPr lang="en-US" dirty="0"/>
              <a:t>Use the Elbow method to determine the optimal number of clusters (ranges from 10-18)</a:t>
            </a:r>
          </a:p>
        </p:txBody>
      </p:sp>
      <p:pic>
        <p:nvPicPr>
          <p:cNvPr id="4" name="Content Placeholder 5" descr="A picture containing screenshot, monitor, television, screen&#10;&#10;Description automatically generated">
            <a:extLst>
              <a:ext uri="{FF2B5EF4-FFF2-40B4-BE49-F238E27FC236}">
                <a16:creationId xmlns:a16="http://schemas.microsoft.com/office/drawing/2014/main" id="{43392F94-CD2A-0940-9075-B416AF7D3087}"/>
              </a:ext>
            </a:extLst>
          </p:cNvPr>
          <p:cNvPicPr>
            <a:picLocks noChangeAspect="1"/>
          </p:cNvPicPr>
          <p:nvPr/>
        </p:nvPicPr>
        <p:blipFill rotWithShape="1">
          <a:blip r:embed="rId2"/>
          <a:srcRect l="1016" t="6162" r="1157" b="6242"/>
          <a:stretch/>
        </p:blipFill>
        <p:spPr>
          <a:xfrm>
            <a:off x="952499" y="2392363"/>
            <a:ext cx="10287001" cy="1502229"/>
          </a:xfrm>
          <a:prstGeom prst="rect">
            <a:avLst/>
          </a:prstGeom>
        </p:spPr>
      </p:pic>
      <p:pic>
        <p:nvPicPr>
          <p:cNvPr id="5" name="Picture 4" descr="A close up of a map&#10;&#10;Description automatically generated">
            <a:extLst>
              <a:ext uri="{FF2B5EF4-FFF2-40B4-BE49-F238E27FC236}">
                <a16:creationId xmlns:a16="http://schemas.microsoft.com/office/drawing/2014/main" id="{E560C3FC-1545-EF4B-B6F0-DFBC2141A97B}"/>
              </a:ext>
            </a:extLst>
          </p:cNvPr>
          <p:cNvPicPr>
            <a:picLocks noChangeAspect="1"/>
          </p:cNvPicPr>
          <p:nvPr/>
        </p:nvPicPr>
        <p:blipFill>
          <a:blip r:embed="rId3"/>
          <a:stretch>
            <a:fillRect/>
          </a:stretch>
        </p:blipFill>
        <p:spPr>
          <a:xfrm>
            <a:off x="8728412" y="4650694"/>
            <a:ext cx="3094653" cy="2166257"/>
          </a:xfrm>
          <a:prstGeom prst="rect">
            <a:avLst/>
          </a:prstGeom>
        </p:spPr>
      </p:pic>
    </p:spTree>
    <p:extLst>
      <p:ext uri="{BB962C8B-B14F-4D97-AF65-F5344CB8AC3E}">
        <p14:creationId xmlns:p14="http://schemas.microsoft.com/office/powerpoint/2010/main" val="3750077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75B0-6D55-7940-B0E5-2E4A1F48A2E5}"/>
              </a:ext>
            </a:extLst>
          </p:cNvPr>
          <p:cNvSpPr>
            <a:spLocks noGrp="1"/>
          </p:cNvSpPr>
          <p:nvPr>
            <p:ph type="title"/>
          </p:nvPr>
        </p:nvSpPr>
        <p:spPr>
          <a:xfrm>
            <a:off x="631372" y="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0896223-18C5-324E-B9AA-16B9A61D333C}"/>
              </a:ext>
            </a:extLst>
          </p:cNvPr>
          <p:cNvSpPr>
            <a:spLocks noGrp="1"/>
          </p:cNvSpPr>
          <p:nvPr>
            <p:ph idx="1"/>
          </p:nvPr>
        </p:nvSpPr>
        <p:spPr>
          <a:xfrm>
            <a:off x="838200" y="1111813"/>
            <a:ext cx="10896600" cy="4351338"/>
          </a:xfrm>
        </p:spPr>
        <p:txBody>
          <a:bodyPr/>
          <a:lstStyle/>
          <a:p>
            <a:r>
              <a:rPr lang="en-US" dirty="0"/>
              <a:t>Leaflet Maps of clusters</a:t>
            </a:r>
          </a:p>
          <a:p>
            <a:r>
              <a:rPr lang="en-US" dirty="0"/>
              <a:t>The clusters different clusters appear scattered throughout the cities</a:t>
            </a:r>
          </a:p>
        </p:txBody>
      </p:sp>
      <p:pic>
        <p:nvPicPr>
          <p:cNvPr id="8" name="Content Placeholder 4">
            <a:extLst>
              <a:ext uri="{FF2B5EF4-FFF2-40B4-BE49-F238E27FC236}">
                <a16:creationId xmlns:a16="http://schemas.microsoft.com/office/drawing/2014/main" id="{42347349-B8B3-304B-9A24-17A14F57FFBC}"/>
              </a:ext>
            </a:extLst>
          </p:cNvPr>
          <p:cNvPicPr>
            <a:picLocks noChangeAspect="1"/>
          </p:cNvPicPr>
          <p:nvPr/>
        </p:nvPicPr>
        <p:blipFill>
          <a:blip r:embed="rId2"/>
          <a:stretch>
            <a:fillRect/>
          </a:stretch>
        </p:blipFill>
        <p:spPr>
          <a:xfrm>
            <a:off x="4807404" y="2347028"/>
            <a:ext cx="3556226" cy="2120400"/>
          </a:xfrm>
          <a:prstGeom prst="rect">
            <a:avLst/>
          </a:prstGeom>
        </p:spPr>
      </p:pic>
      <p:pic>
        <p:nvPicPr>
          <p:cNvPr id="9" name="Picture 8">
            <a:extLst>
              <a:ext uri="{FF2B5EF4-FFF2-40B4-BE49-F238E27FC236}">
                <a16:creationId xmlns:a16="http://schemas.microsoft.com/office/drawing/2014/main" id="{05AE11A6-6168-044C-92AB-7B668529E7BE}"/>
              </a:ext>
            </a:extLst>
          </p:cNvPr>
          <p:cNvPicPr>
            <a:picLocks noChangeAspect="1"/>
          </p:cNvPicPr>
          <p:nvPr/>
        </p:nvPicPr>
        <p:blipFill>
          <a:blip r:embed="rId3"/>
          <a:stretch>
            <a:fillRect/>
          </a:stretch>
        </p:blipFill>
        <p:spPr>
          <a:xfrm>
            <a:off x="8385402" y="2347028"/>
            <a:ext cx="3556226" cy="2120400"/>
          </a:xfrm>
          <a:prstGeom prst="rect">
            <a:avLst/>
          </a:prstGeom>
        </p:spPr>
      </p:pic>
      <p:pic>
        <p:nvPicPr>
          <p:cNvPr id="10" name="Picture 9">
            <a:extLst>
              <a:ext uri="{FF2B5EF4-FFF2-40B4-BE49-F238E27FC236}">
                <a16:creationId xmlns:a16="http://schemas.microsoft.com/office/drawing/2014/main" id="{75DCD410-6A1C-A541-813A-DF4B0F30A637}"/>
              </a:ext>
            </a:extLst>
          </p:cNvPr>
          <p:cNvPicPr>
            <a:picLocks noChangeAspect="1"/>
          </p:cNvPicPr>
          <p:nvPr/>
        </p:nvPicPr>
        <p:blipFill>
          <a:blip r:embed="rId4"/>
          <a:stretch>
            <a:fillRect/>
          </a:stretch>
        </p:blipFill>
        <p:spPr>
          <a:xfrm>
            <a:off x="8385402" y="4489200"/>
            <a:ext cx="3556226" cy="2120400"/>
          </a:xfrm>
          <a:prstGeom prst="rect">
            <a:avLst/>
          </a:prstGeom>
        </p:spPr>
      </p:pic>
      <p:pic>
        <p:nvPicPr>
          <p:cNvPr id="11" name="Picture 10">
            <a:extLst>
              <a:ext uri="{FF2B5EF4-FFF2-40B4-BE49-F238E27FC236}">
                <a16:creationId xmlns:a16="http://schemas.microsoft.com/office/drawing/2014/main" id="{8A41B8CC-44AD-9546-8587-EE1CD12DEDE6}"/>
              </a:ext>
            </a:extLst>
          </p:cNvPr>
          <p:cNvPicPr>
            <a:picLocks noChangeAspect="1"/>
          </p:cNvPicPr>
          <p:nvPr/>
        </p:nvPicPr>
        <p:blipFill>
          <a:blip r:embed="rId5"/>
          <a:stretch>
            <a:fillRect/>
          </a:stretch>
        </p:blipFill>
        <p:spPr>
          <a:xfrm>
            <a:off x="4807404" y="4489200"/>
            <a:ext cx="3556226" cy="2120400"/>
          </a:xfrm>
          <a:prstGeom prst="rect">
            <a:avLst/>
          </a:prstGeom>
        </p:spPr>
      </p:pic>
    </p:spTree>
    <p:extLst>
      <p:ext uri="{BB962C8B-B14F-4D97-AF65-F5344CB8AC3E}">
        <p14:creationId xmlns:p14="http://schemas.microsoft.com/office/powerpoint/2010/main" val="49181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75B0-6D55-7940-B0E5-2E4A1F48A2E5}"/>
              </a:ext>
            </a:extLst>
          </p:cNvPr>
          <p:cNvSpPr>
            <a:spLocks noGrp="1"/>
          </p:cNvSpPr>
          <p:nvPr>
            <p:ph type="title"/>
          </p:nvPr>
        </p:nvSpPr>
        <p:spPr>
          <a:xfrm>
            <a:off x="631372" y="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0896223-18C5-324E-B9AA-16B9A61D333C}"/>
              </a:ext>
            </a:extLst>
          </p:cNvPr>
          <p:cNvSpPr>
            <a:spLocks noGrp="1"/>
          </p:cNvSpPr>
          <p:nvPr>
            <p:ph idx="1"/>
          </p:nvPr>
        </p:nvSpPr>
        <p:spPr>
          <a:xfrm>
            <a:off x="838200" y="1895585"/>
            <a:ext cx="3657600" cy="4351338"/>
          </a:xfrm>
        </p:spPr>
        <p:txBody>
          <a:bodyPr>
            <a:normAutofit/>
          </a:bodyPr>
          <a:lstStyle/>
          <a:p>
            <a:r>
              <a:rPr lang="en-US" sz="2400" dirty="0"/>
              <a:t>Second order polynomial regression using the distance to the CBD as a feature for predicting a suburb’s median house price</a:t>
            </a:r>
          </a:p>
          <a:p>
            <a:r>
              <a:rPr lang="en-US" sz="2400" dirty="0"/>
              <a:t>In general there is a decrease in price with increasing distance from the CBD</a:t>
            </a:r>
          </a:p>
        </p:txBody>
      </p:sp>
      <p:pic>
        <p:nvPicPr>
          <p:cNvPr id="12" name="Content Placeholder 4">
            <a:extLst>
              <a:ext uri="{FF2B5EF4-FFF2-40B4-BE49-F238E27FC236}">
                <a16:creationId xmlns:a16="http://schemas.microsoft.com/office/drawing/2014/main" id="{C312F3F4-7867-C246-B9C8-5C5AE1E39E07}"/>
              </a:ext>
            </a:extLst>
          </p:cNvPr>
          <p:cNvPicPr>
            <a:picLocks noChangeAspect="1"/>
          </p:cNvPicPr>
          <p:nvPr/>
        </p:nvPicPr>
        <p:blipFill>
          <a:blip r:embed="rId2"/>
          <a:stretch>
            <a:fillRect/>
          </a:stretch>
        </p:blipFill>
        <p:spPr>
          <a:xfrm>
            <a:off x="5075463" y="1676810"/>
            <a:ext cx="3657600" cy="2560320"/>
          </a:xfrm>
          <a:prstGeom prst="rect">
            <a:avLst/>
          </a:prstGeom>
        </p:spPr>
      </p:pic>
      <p:pic>
        <p:nvPicPr>
          <p:cNvPr id="13" name="Picture 12">
            <a:extLst>
              <a:ext uri="{FF2B5EF4-FFF2-40B4-BE49-F238E27FC236}">
                <a16:creationId xmlns:a16="http://schemas.microsoft.com/office/drawing/2014/main" id="{562044AA-16CF-984C-BFE5-B854B8916F18}"/>
              </a:ext>
            </a:extLst>
          </p:cNvPr>
          <p:cNvPicPr>
            <a:picLocks noChangeAspect="1"/>
          </p:cNvPicPr>
          <p:nvPr/>
        </p:nvPicPr>
        <p:blipFill>
          <a:blip r:embed="rId3"/>
          <a:stretch>
            <a:fillRect/>
          </a:stretch>
        </p:blipFill>
        <p:spPr>
          <a:xfrm>
            <a:off x="8523513" y="1712273"/>
            <a:ext cx="3657600" cy="2560320"/>
          </a:xfrm>
          <a:prstGeom prst="rect">
            <a:avLst/>
          </a:prstGeom>
        </p:spPr>
      </p:pic>
      <p:pic>
        <p:nvPicPr>
          <p:cNvPr id="14" name="Picture 13">
            <a:extLst>
              <a:ext uri="{FF2B5EF4-FFF2-40B4-BE49-F238E27FC236}">
                <a16:creationId xmlns:a16="http://schemas.microsoft.com/office/drawing/2014/main" id="{1663409C-1569-DD49-8EC7-E55E2482940E}"/>
              </a:ext>
            </a:extLst>
          </p:cNvPr>
          <p:cNvPicPr>
            <a:picLocks noChangeAspect="1"/>
          </p:cNvPicPr>
          <p:nvPr/>
        </p:nvPicPr>
        <p:blipFill>
          <a:blip r:embed="rId4"/>
          <a:stretch>
            <a:fillRect/>
          </a:stretch>
        </p:blipFill>
        <p:spPr>
          <a:xfrm>
            <a:off x="8523513" y="4272848"/>
            <a:ext cx="3657600" cy="2560320"/>
          </a:xfrm>
          <a:prstGeom prst="rect">
            <a:avLst/>
          </a:prstGeom>
        </p:spPr>
      </p:pic>
      <p:pic>
        <p:nvPicPr>
          <p:cNvPr id="15" name="Picture 14">
            <a:extLst>
              <a:ext uri="{FF2B5EF4-FFF2-40B4-BE49-F238E27FC236}">
                <a16:creationId xmlns:a16="http://schemas.microsoft.com/office/drawing/2014/main" id="{2CCC0709-C8CF-2E41-9B56-32B201C9A249}"/>
              </a:ext>
            </a:extLst>
          </p:cNvPr>
          <p:cNvPicPr>
            <a:picLocks noChangeAspect="1"/>
          </p:cNvPicPr>
          <p:nvPr/>
        </p:nvPicPr>
        <p:blipFill>
          <a:blip r:embed="rId5"/>
          <a:stretch>
            <a:fillRect/>
          </a:stretch>
        </p:blipFill>
        <p:spPr>
          <a:xfrm>
            <a:off x="5075463" y="4265240"/>
            <a:ext cx="3657600" cy="2560320"/>
          </a:xfrm>
          <a:prstGeom prst="rect">
            <a:avLst/>
          </a:prstGeom>
        </p:spPr>
      </p:pic>
    </p:spTree>
    <p:extLst>
      <p:ext uri="{BB962C8B-B14F-4D97-AF65-F5344CB8AC3E}">
        <p14:creationId xmlns:p14="http://schemas.microsoft.com/office/powerpoint/2010/main" val="401654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75B0-6D55-7940-B0E5-2E4A1F48A2E5}"/>
              </a:ext>
            </a:extLst>
          </p:cNvPr>
          <p:cNvSpPr>
            <a:spLocks noGrp="1"/>
          </p:cNvSpPr>
          <p:nvPr>
            <p:ph type="title"/>
          </p:nvPr>
        </p:nvSpPr>
        <p:spPr>
          <a:xfrm>
            <a:off x="631372" y="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0896223-18C5-324E-B9AA-16B9A61D333C}"/>
              </a:ext>
            </a:extLst>
          </p:cNvPr>
          <p:cNvSpPr>
            <a:spLocks noGrp="1"/>
          </p:cNvSpPr>
          <p:nvPr>
            <p:ph idx="1"/>
          </p:nvPr>
        </p:nvSpPr>
        <p:spPr>
          <a:xfrm>
            <a:off x="838200" y="1066799"/>
            <a:ext cx="10652674" cy="5180123"/>
          </a:xfrm>
        </p:spPr>
        <p:txBody>
          <a:bodyPr>
            <a:normAutofit/>
          </a:bodyPr>
          <a:lstStyle/>
          <a:p>
            <a:r>
              <a:rPr lang="en-US" sz="2400" dirty="0"/>
              <a:t>Using the nearby venues with a Support Vector Regressor (SVR) tends to perform slightly worse than the polynomial regressor.</a:t>
            </a:r>
          </a:p>
          <a:p>
            <a:r>
              <a:rPr lang="en-US" sz="2400" dirty="0"/>
              <a:t>This is especially true for Melbourne, where a suburb’s median house price correlates more strongly with distance to the CBD.</a:t>
            </a:r>
          </a:p>
          <a:p>
            <a:r>
              <a:rPr lang="en-US" sz="2400" dirty="0"/>
              <a:t>For Sydney, the two approaches are comparable. This is most likely due to the costal suburbs that are far from the CBD yet still expensive, hence meaning that neither approach is pa particularly good predictor hour house price. </a:t>
            </a:r>
          </a:p>
        </p:txBody>
      </p:sp>
      <p:pic>
        <p:nvPicPr>
          <p:cNvPr id="5" name="Picture 4" descr="A screenshot of a cell phone&#10;&#10;Description automatically generated">
            <a:extLst>
              <a:ext uri="{FF2B5EF4-FFF2-40B4-BE49-F238E27FC236}">
                <a16:creationId xmlns:a16="http://schemas.microsoft.com/office/drawing/2014/main" id="{C929BE19-E08B-EF4D-9BBF-CBB2D9C6F76C}"/>
              </a:ext>
            </a:extLst>
          </p:cNvPr>
          <p:cNvPicPr>
            <a:picLocks noChangeAspect="1"/>
          </p:cNvPicPr>
          <p:nvPr/>
        </p:nvPicPr>
        <p:blipFill>
          <a:blip r:embed="rId2"/>
          <a:stretch>
            <a:fillRect/>
          </a:stretch>
        </p:blipFill>
        <p:spPr>
          <a:xfrm>
            <a:off x="1582260" y="4432514"/>
            <a:ext cx="9027480" cy="2067162"/>
          </a:xfrm>
          <a:prstGeom prst="rect">
            <a:avLst/>
          </a:prstGeom>
        </p:spPr>
      </p:pic>
    </p:spTree>
    <p:extLst>
      <p:ext uri="{BB962C8B-B14F-4D97-AF65-F5344CB8AC3E}">
        <p14:creationId xmlns:p14="http://schemas.microsoft.com/office/powerpoint/2010/main" val="376274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2364</TotalTime>
  <Words>505</Words>
  <Application>Microsoft Macintosh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Coursera Capstone - A Comparison of a Suburb’s Median House Price in Four Major Australian Cities</vt:lpstr>
      <vt:lpstr>Introduction</vt:lpstr>
      <vt:lpstr>Methodology</vt:lpstr>
      <vt:lpstr>Results</vt:lpstr>
      <vt:lpstr>Results</vt:lpstr>
      <vt:lpstr>Results</vt:lpstr>
      <vt:lpstr>Results</vt:lpstr>
      <vt:lpstr>Results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Moore</dc:creator>
  <cp:lastModifiedBy>Stephen Moore</cp:lastModifiedBy>
  <cp:revision>7</cp:revision>
  <dcterms:created xsi:type="dcterms:W3CDTF">2020-04-19T09:20:16Z</dcterms:created>
  <dcterms:modified xsi:type="dcterms:W3CDTF">2020-04-21T00:52:32Z</dcterms:modified>
</cp:coreProperties>
</file>